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4" r:id="rId17"/>
    <p:sldId id="277" r:id="rId18"/>
    <p:sldId id="276" r:id="rId19"/>
    <p:sldId id="275" r:id="rId20"/>
  </p:sldIdLst>
  <p:sldSz cx="9144000" cy="6858000" type="screen4x3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BEBE"/>
    <a:srgbClr val="00CC99"/>
    <a:srgbClr val="00FFCC"/>
    <a:srgbClr val="00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62" autoAdjust="0"/>
    <p:restoredTop sz="94660"/>
  </p:normalViewPr>
  <p:slideViewPr>
    <p:cSldViewPr>
      <p:cViewPr varScale="1">
        <p:scale>
          <a:sx n="65" d="100"/>
          <a:sy n="65" d="100"/>
        </p:scale>
        <p:origin x="-154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2018-07-04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2018-07-04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2018-07-04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2018-07-04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2018-07-04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2018-07-04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2018-07-04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2018-07-04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2018-07-04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2018-07-04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2018-07-04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2018-07-04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535885" y="5715016"/>
            <a:ext cx="6072230" cy="1142984"/>
          </a:xfrm>
          <a:prstGeom prst="rect">
            <a:avLst/>
          </a:prstGeom>
          <a:solidFill>
            <a:srgbClr val="28BEB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1357290" y="1500174"/>
            <a:ext cx="6643734" cy="2928958"/>
          </a:xfrm>
          <a:prstGeom prst="roundRect">
            <a:avLst/>
          </a:prstGeom>
          <a:solidFill>
            <a:srgbClr val="28BE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1470025"/>
          </a:xfrm>
        </p:spPr>
        <p:txBody>
          <a:bodyPr>
            <a:noAutofit/>
          </a:bodyPr>
          <a:lstStyle/>
          <a:p>
            <a:r>
              <a:rPr lang="pl-PL" sz="6600" dirty="0" smtClean="0">
                <a:latin typeface="Bauhaus 93" pitchFamily="82" charset="0"/>
              </a:rPr>
              <a:t>ZASADY WYKONYWANIA </a:t>
            </a:r>
            <a:br>
              <a:rPr lang="pl-PL" sz="6600" dirty="0" smtClean="0">
                <a:latin typeface="Bauhaus 93" pitchFamily="82" charset="0"/>
              </a:rPr>
            </a:br>
            <a:r>
              <a:rPr lang="pl-PL" sz="6600" dirty="0" smtClean="0">
                <a:latin typeface="Bauhaus 93" pitchFamily="82" charset="0"/>
              </a:rPr>
              <a:t>PRZEKROJÓW</a:t>
            </a:r>
            <a:endParaRPr lang="pl-PL" sz="6600" dirty="0">
              <a:latin typeface="Bauhaus 93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71604" y="5715016"/>
            <a:ext cx="6143668" cy="1142984"/>
          </a:xfrm>
        </p:spPr>
        <p:txBody>
          <a:bodyPr>
            <a:normAutofit fontScale="92500" lnSpcReduction="20000"/>
          </a:bodyPr>
          <a:lstStyle/>
          <a:p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</a:rPr>
              <a:t>PODSTAWY PROJEKTOWANIA ARCHITEKTURY KRAJOBRAZU</a:t>
            </a:r>
          </a:p>
          <a:p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</a:rPr>
              <a:t>OPRACOWANIE: NATALIA K. BIELIŃSKA</a:t>
            </a:r>
          </a:p>
          <a:p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</a:rPr>
              <a:t>ZESPÓŁ SZKÓŁ CENTRUM KSZTAŁCENIA ROLNICZEGO </a:t>
            </a:r>
            <a:br>
              <a:rPr lang="pl-PL" sz="20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</a:rPr>
              <a:t>W KAROLEWIE</a:t>
            </a:r>
            <a:endParaRPr lang="pl-PL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>
            <a:off x="285720" y="1214422"/>
            <a:ext cx="8572560" cy="1214446"/>
          </a:xfrm>
          <a:prstGeom prst="roundRect">
            <a:avLst/>
          </a:prstGeom>
          <a:solidFill>
            <a:srgbClr val="28BE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0" y="285728"/>
            <a:ext cx="9144000" cy="642942"/>
          </a:xfrm>
          <a:prstGeom prst="rect">
            <a:avLst/>
          </a:prstGeom>
          <a:solidFill>
            <a:srgbClr val="28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14282" y="28572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>
                    <a:lumMod val="50000"/>
                  </a:schemeClr>
                </a:solidFill>
                <a:latin typeface="Bauhaus 93" pitchFamily="82" charset="0"/>
              </a:rPr>
              <a:t>RODZAJE PRZEKROJÓW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14282" y="1214422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600" b="1" dirty="0" smtClean="0">
                <a:latin typeface="Arial" pitchFamily="34" charset="0"/>
                <a:cs typeface="Arial" pitchFamily="34" charset="0"/>
              </a:rPr>
              <a:t>Przekrój poziomy 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– płaszczyzna tnąca jest równoległa do poziomu. 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2565" t="10000" r="2511" b="10000"/>
          <a:stretch>
            <a:fillRect/>
          </a:stretch>
        </p:blipFill>
        <p:spPr bwMode="auto">
          <a:xfrm>
            <a:off x="285720" y="2643182"/>
            <a:ext cx="5286412" cy="2286016"/>
          </a:xfrm>
          <a:prstGeom prst="rect">
            <a:avLst/>
          </a:prstGeom>
          <a:noFill/>
          <a:ln w="57150">
            <a:solidFill>
              <a:srgbClr val="28BEBE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6702" r="6174"/>
          <a:stretch>
            <a:fillRect/>
          </a:stretch>
        </p:blipFill>
        <p:spPr bwMode="auto">
          <a:xfrm>
            <a:off x="6000760" y="2786058"/>
            <a:ext cx="2786082" cy="1857388"/>
          </a:xfrm>
          <a:prstGeom prst="rect">
            <a:avLst/>
          </a:prstGeom>
          <a:noFill/>
          <a:ln w="57150">
            <a:solidFill>
              <a:srgbClr val="28BEBE"/>
            </a:solidFill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357158" y="5429264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i="1" dirty="0" smtClean="0">
                <a:latin typeface="Arial" pitchFamily="34" charset="0"/>
                <a:cs typeface="Arial" pitchFamily="34" charset="0"/>
              </a:rPr>
              <a:t>Rys. Umiejscowienie płaszczyzny tnącej i widok przekroju </a:t>
            </a:r>
            <a:endParaRPr lang="pl-PL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285728"/>
            <a:ext cx="9144000" cy="642942"/>
          </a:xfrm>
          <a:prstGeom prst="rect">
            <a:avLst/>
          </a:prstGeom>
          <a:solidFill>
            <a:srgbClr val="28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14282" y="28572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Bauhaus 93" pitchFamily="82" charset="0"/>
              </a:rPr>
              <a:t>OZNACZENIE PRZEKROJU NA RZUCIE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143372" y="1071546"/>
            <a:ext cx="50006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b="1" dirty="0" smtClean="0">
                <a:latin typeface="Arial" pitchFamily="34" charset="0"/>
                <a:cs typeface="Arial" pitchFamily="34" charset="0"/>
              </a:rPr>
              <a:t>położenie płaszczyzny przekroju </a:t>
            </a:r>
            <a:r>
              <a:rPr lang="pl-PL" sz="2700" dirty="0" smtClean="0">
                <a:latin typeface="Arial" pitchFamily="34" charset="0"/>
                <a:cs typeface="Arial" pitchFamily="34" charset="0"/>
              </a:rPr>
              <a:t>[cienka linia punktowa zakończona dwoma odcinkami linii grubej]</a:t>
            </a:r>
          </a:p>
          <a:p>
            <a:endParaRPr lang="pl-PL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700" b="1" dirty="0" smtClean="0">
                <a:latin typeface="Arial" pitchFamily="34" charset="0"/>
                <a:cs typeface="Arial" pitchFamily="34" charset="0"/>
              </a:rPr>
              <a:t>załamanie płaszczyzny przekroju </a:t>
            </a:r>
            <a:r>
              <a:rPr lang="pl-PL" sz="2700" dirty="0" smtClean="0">
                <a:latin typeface="Arial" pitchFamily="34" charset="0"/>
                <a:cs typeface="Arial" pitchFamily="34" charset="0"/>
              </a:rPr>
              <a:t>[odcinki grubej linii]</a:t>
            </a:r>
          </a:p>
          <a:p>
            <a:endParaRPr lang="pl-PL" sz="7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700" b="1" dirty="0" smtClean="0">
                <a:latin typeface="Arial" pitchFamily="34" charset="0"/>
                <a:cs typeface="Arial" pitchFamily="34" charset="0"/>
              </a:rPr>
              <a:t>kierunek rzutowania </a:t>
            </a:r>
            <a:r>
              <a:rPr lang="pl-PL" sz="2700" dirty="0" smtClean="0">
                <a:latin typeface="Arial" pitchFamily="34" charset="0"/>
                <a:cs typeface="Arial" pitchFamily="34" charset="0"/>
              </a:rPr>
              <a:t>[strzałki umieszczone </a:t>
            </a:r>
            <a:br>
              <a:rPr lang="pl-PL" sz="2700" dirty="0" smtClean="0">
                <a:latin typeface="Arial" pitchFamily="34" charset="0"/>
                <a:cs typeface="Arial" pitchFamily="34" charset="0"/>
              </a:rPr>
            </a:br>
            <a:r>
              <a:rPr lang="pl-PL" sz="2700" dirty="0" smtClean="0">
                <a:latin typeface="Arial" pitchFamily="34" charset="0"/>
                <a:cs typeface="Arial" pitchFamily="34" charset="0"/>
              </a:rPr>
              <a:t>w odległości 2-3 mm od linii płaszczyzny przekroju]</a:t>
            </a:r>
          </a:p>
          <a:p>
            <a:endParaRPr lang="pl-PL" sz="7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700" b="1" dirty="0" smtClean="0">
                <a:latin typeface="Arial" pitchFamily="34" charset="0"/>
                <a:cs typeface="Arial" pitchFamily="34" charset="0"/>
              </a:rPr>
              <a:t>identyfikacja przekroju </a:t>
            </a:r>
            <a:r>
              <a:rPr lang="pl-PL" sz="2700" dirty="0" smtClean="0">
                <a:latin typeface="Arial" pitchFamily="34" charset="0"/>
                <a:cs typeface="Arial" pitchFamily="34" charset="0"/>
              </a:rPr>
              <a:t>[dwie duże litery nad strzałkami]</a:t>
            </a:r>
          </a:p>
        </p:txBody>
      </p:sp>
      <p:pic>
        <p:nvPicPr>
          <p:cNvPr id="5123" name="Picture 3" descr="C:\Users\Dom\Desktop\przekroj_plytka.jpg"/>
          <p:cNvPicPr>
            <a:picLocks noChangeAspect="1" noChangeArrowheads="1"/>
          </p:cNvPicPr>
          <p:nvPr/>
        </p:nvPicPr>
        <p:blipFill>
          <a:blip r:embed="rId2"/>
          <a:srcRect l="2963" r="3688"/>
          <a:stretch>
            <a:fillRect/>
          </a:stretch>
        </p:blipFill>
        <p:spPr bwMode="auto">
          <a:xfrm>
            <a:off x="0" y="1214422"/>
            <a:ext cx="4143372" cy="5200650"/>
          </a:xfrm>
          <a:prstGeom prst="rect">
            <a:avLst/>
          </a:prstGeom>
          <a:noFill/>
        </p:spPr>
      </p:pic>
      <p:cxnSp>
        <p:nvCxnSpPr>
          <p:cNvPr id="12" name="Łącznik prosty ze strzałką 11"/>
          <p:cNvCxnSpPr/>
          <p:nvPr/>
        </p:nvCxnSpPr>
        <p:spPr>
          <a:xfrm rot="5400000">
            <a:off x="1785918" y="2214554"/>
            <a:ext cx="3071834" cy="1785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rot="5400000">
            <a:off x="3000364" y="3429000"/>
            <a:ext cx="1357322" cy="10715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rot="5400000">
            <a:off x="3250397" y="4822041"/>
            <a:ext cx="1785950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rot="10800000" flipV="1">
            <a:off x="3929058" y="5786454"/>
            <a:ext cx="285752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rot="10800000">
            <a:off x="214282" y="4214818"/>
            <a:ext cx="4000528" cy="15716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zaokrąglony 17"/>
          <p:cNvSpPr/>
          <p:nvPr/>
        </p:nvSpPr>
        <p:spPr>
          <a:xfrm>
            <a:off x="214282" y="1357298"/>
            <a:ext cx="8643998" cy="1071570"/>
          </a:xfrm>
          <a:prstGeom prst="roundRect">
            <a:avLst/>
          </a:prstGeom>
          <a:solidFill>
            <a:srgbClr val="28BEB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0" y="285728"/>
            <a:ext cx="9144000" cy="642942"/>
          </a:xfrm>
          <a:prstGeom prst="rect">
            <a:avLst/>
          </a:prstGeom>
          <a:solidFill>
            <a:srgbClr val="28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14282" y="28572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Bauhaus 93" pitchFamily="82" charset="0"/>
              </a:rPr>
              <a:t>PRZEKRÓJ CZASTKOWY</a:t>
            </a:r>
          </a:p>
        </p:txBody>
      </p:sp>
      <p:sp>
        <p:nvSpPr>
          <p:cNvPr id="11" name="Prostokąt 10"/>
          <p:cNvSpPr/>
          <p:nvPr/>
        </p:nvSpPr>
        <p:spPr>
          <a:xfrm rot="-2700000">
            <a:off x="5134070" y="709596"/>
            <a:ext cx="45719" cy="1428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214282" y="128586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600" dirty="0" smtClean="0">
                <a:latin typeface="Arial" pitchFamily="34" charset="0"/>
                <a:cs typeface="Arial" pitchFamily="34" charset="0"/>
              </a:rPr>
              <a:t>Przekrój pokazujący tylko wybrany fragment rysowanego elementu</a:t>
            </a:r>
            <a:r>
              <a:rPr lang="pl-PL" sz="3600" dirty="0" smtClean="0"/>
              <a:t>.  </a:t>
            </a:r>
            <a:endParaRPr lang="pl-PL" sz="36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42844" y="6143644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i="1" dirty="0" smtClean="0">
                <a:latin typeface="Arial" pitchFamily="34" charset="0"/>
                <a:cs typeface="Arial" pitchFamily="34" charset="0"/>
              </a:rPr>
              <a:t>Rys. Przekrój cząstkowy przy zwiększonej podziałce </a:t>
            </a:r>
            <a:endParaRPr lang="pl-PL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57158" y="3286124"/>
            <a:ext cx="3786214" cy="1714512"/>
          </a:xfrm>
          <a:prstGeom prst="rect">
            <a:avLst/>
          </a:prstGeom>
          <a:noFill/>
          <a:ln w="57150">
            <a:solidFill>
              <a:srgbClr val="28BEBE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357686" y="2786058"/>
            <a:ext cx="4351366" cy="3014673"/>
          </a:xfrm>
          <a:prstGeom prst="rect">
            <a:avLst/>
          </a:prstGeom>
          <a:noFill/>
          <a:ln w="57150">
            <a:solidFill>
              <a:srgbClr val="28BEBE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214282" y="1142984"/>
            <a:ext cx="8715436" cy="2428892"/>
          </a:xfrm>
          <a:prstGeom prst="roundRect">
            <a:avLst/>
          </a:prstGeom>
          <a:solidFill>
            <a:srgbClr val="28BEB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0" y="285728"/>
            <a:ext cx="9144000" cy="642942"/>
          </a:xfrm>
          <a:prstGeom prst="rect">
            <a:avLst/>
          </a:prstGeom>
          <a:solidFill>
            <a:srgbClr val="28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14282" y="28572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Bauhaus 93" pitchFamily="82" charset="0"/>
              </a:rPr>
              <a:t>PRZEKRÓJ Z</a:t>
            </a:r>
            <a:r>
              <a:rPr lang="pl-PL" sz="1600" dirty="0" smtClean="0">
                <a:latin typeface="Bauhaus 93" pitchFamily="82" charset="0"/>
              </a:rPr>
              <a:t> </a:t>
            </a:r>
            <a:r>
              <a:rPr lang="pl-PL" sz="3600" dirty="0" smtClean="0">
                <a:latin typeface="Bauhaus 93" pitchFamily="82" charset="0"/>
              </a:rPr>
              <a:t>L</a:t>
            </a:r>
            <a:r>
              <a:rPr lang="pl-PL" dirty="0" smtClean="0">
                <a:latin typeface="Bauhaus 93" pitchFamily="82" charset="0"/>
              </a:rPr>
              <a:t> </a:t>
            </a:r>
            <a:r>
              <a:rPr lang="pl-PL" sz="3600" dirty="0" smtClean="0">
                <a:latin typeface="Bauhaus 93" pitchFamily="82" charset="0"/>
              </a:rPr>
              <a:t>OZONY</a:t>
            </a:r>
          </a:p>
        </p:txBody>
      </p:sp>
      <p:sp>
        <p:nvSpPr>
          <p:cNvPr id="11" name="Prostokąt 10"/>
          <p:cNvSpPr/>
          <p:nvPr/>
        </p:nvSpPr>
        <p:spPr>
          <a:xfrm rot="2700000">
            <a:off x="4993932" y="486616"/>
            <a:ext cx="45719" cy="202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214282" y="1214422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600" dirty="0" smtClean="0">
                <a:latin typeface="Arial" pitchFamily="34" charset="0"/>
                <a:cs typeface="Arial" pitchFamily="34" charset="0"/>
              </a:rPr>
              <a:t>Posiada dwie lub więcej płaszczyzn tnących, których ślady oznaczamy linią łamaną, a poszczególne odcinki stykają się pod kątem 90°.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0" y="6334780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i="1" dirty="0" smtClean="0"/>
              <a:t>Rys. Przekrój w trzech płaszczyznach </a:t>
            </a:r>
            <a:endParaRPr lang="pl-PL" sz="2800" i="1" dirty="0"/>
          </a:p>
        </p:txBody>
      </p:sp>
      <p:sp>
        <p:nvSpPr>
          <p:cNvPr id="8" name="Elipsa 7"/>
          <p:cNvSpPr/>
          <p:nvPr/>
        </p:nvSpPr>
        <p:spPr>
          <a:xfrm>
            <a:off x="5572132" y="357166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071670" y="3714752"/>
            <a:ext cx="5000660" cy="2632074"/>
          </a:xfrm>
          <a:prstGeom prst="rect">
            <a:avLst/>
          </a:prstGeom>
          <a:noFill/>
          <a:ln w="57150">
            <a:solidFill>
              <a:srgbClr val="28BEBE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500034" y="2000240"/>
            <a:ext cx="5857916" cy="3000396"/>
          </a:xfrm>
          <a:prstGeom prst="roundRect">
            <a:avLst/>
          </a:prstGeom>
          <a:solidFill>
            <a:srgbClr val="28BEB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0" y="285728"/>
            <a:ext cx="9144000" cy="642942"/>
          </a:xfrm>
          <a:prstGeom prst="rect">
            <a:avLst/>
          </a:prstGeom>
          <a:solidFill>
            <a:srgbClr val="28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14282" y="28572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>
                    <a:lumMod val="50000"/>
                  </a:schemeClr>
                </a:solidFill>
                <a:latin typeface="Bauhaus 93" pitchFamily="82" charset="0"/>
              </a:rPr>
              <a:t>PRZEKRÓJ  Z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Bauhaus 93" pitchFamily="82" charset="0"/>
              </a:rPr>
              <a:t> </a:t>
            </a:r>
            <a:r>
              <a:rPr lang="pl-PL" sz="3600" dirty="0" smtClean="0">
                <a:solidFill>
                  <a:schemeClr val="bg1">
                    <a:lumMod val="50000"/>
                  </a:schemeClr>
                </a:solidFill>
                <a:latin typeface="Bauhaus 93" pitchFamily="82" charset="0"/>
              </a:rPr>
              <a:t>LOZONY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00034" y="2000240"/>
            <a:ext cx="59293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Arial" pitchFamily="34" charset="0"/>
                <a:cs typeface="Arial" pitchFamily="34" charset="0"/>
              </a:rPr>
              <a:t>WAŻNE</a:t>
            </a:r>
          </a:p>
          <a:p>
            <a:pPr algn="just"/>
            <a:r>
              <a:rPr lang="pl-PL" sz="3600" dirty="0" smtClean="0">
                <a:latin typeface="Arial" pitchFamily="34" charset="0"/>
                <a:cs typeface="Arial" pitchFamily="34" charset="0"/>
              </a:rPr>
              <a:t>Na przekroju rysujemy tylko te części, które leżą na płaszczyźnie równoległej do płaszczyzny rzutu.  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C:\Users\Dom\Desktop\Obraz1.png"/>
          <p:cNvPicPr>
            <a:picLocks noChangeAspect="1" noChangeArrowheads="1"/>
          </p:cNvPicPr>
          <p:nvPr/>
        </p:nvPicPr>
        <p:blipFill>
          <a:blip r:embed="rId2"/>
          <a:srcRect t="5260" b="6643"/>
          <a:stretch>
            <a:fillRect/>
          </a:stretch>
        </p:blipFill>
        <p:spPr bwMode="auto">
          <a:xfrm>
            <a:off x="7072330" y="1500174"/>
            <a:ext cx="1700211" cy="4786346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 rot="2700000">
            <a:off x="5065370" y="486615"/>
            <a:ext cx="45719" cy="2020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5572132" y="357166"/>
            <a:ext cx="71438" cy="714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142844" y="1285860"/>
            <a:ext cx="8715436" cy="1714512"/>
          </a:xfrm>
          <a:prstGeom prst="roundRect">
            <a:avLst/>
          </a:prstGeom>
          <a:solidFill>
            <a:srgbClr val="28BEB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0" y="285728"/>
            <a:ext cx="9144000" cy="642942"/>
          </a:xfrm>
          <a:prstGeom prst="rect">
            <a:avLst/>
          </a:prstGeom>
          <a:solidFill>
            <a:srgbClr val="28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14282" y="28572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Bauhaus 93" pitchFamily="82" charset="0"/>
              </a:rPr>
              <a:t>KLAD</a:t>
            </a:r>
          </a:p>
        </p:txBody>
      </p:sp>
      <p:sp>
        <p:nvSpPr>
          <p:cNvPr id="12" name="Prostokąt 11"/>
          <p:cNvSpPr/>
          <p:nvPr/>
        </p:nvSpPr>
        <p:spPr>
          <a:xfrm rot="2700000">
            <a:off x="4350991" y="486616"/>
            <a:ext cx="45719" cy="202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214282" y="1214422"/>
            <a:ext cx="8786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Kład miejscowy 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– obrócenie płaszczyzny przekroju o 90° i położeniu go na widoku przedmiotu. 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Łącznik prosty 22"/>
          <p:cNvCxnSpPr/>
          <p:nvPr/>
        </p:nvCxnSpPr>
        <p:spPr>
          <a:xfrm rot="5400000" flipH="1" flipV="1">
            <a:off x="178563" y="4964917"/>
            <a:ext cx="1143008" cy="10715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 rot="5400000" flipH="1" flipV="1">
            <a:off x="3750463" y="4964917"/>
            <a:ext cx="1143008" cy="10715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214282" y="6072206"/>
            <a:ext cx="360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1285852" y="4929198"/>
            <a:ext cx="360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 rot="5400000" flipH="1" flipV="1">
            <a:off x="2928926" y="4643446"/>
            <a:ext cx="2286016" cy="5715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 rot="16200000" flipV="1">
            <a:off x="4036215" y="4107661"/>
            <a:ext cx="1143008" cy="500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>
            <a:off x="736096" y="3812635"/>
            <a:ext cx="360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929066"/>
            <a:ext cx="3572083" cy="207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2" name="Łącznik prosty 41"/>
          <p:cNvCxnSpPr/>
          <p:nvPr/>
        </p:nvCxnSpPr>
        <p:spPr>
          <a:xfrm rot="5400000" flipH="1" flipV="1">
            <a:off x="-678693" y="4679165"/>
            <a:ext cx="2286016" cy="500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/>
          <p:cNvCxnSpPr/>
          <p:nvPr/>
        </p:nvCxnSpPr>
        <p:spPr>
          <a:xfrm rot="16200000" flipV="1">
            <a:off x="428596" y="4071942"/>
            <a:ext cx="1143008" cy="5715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trzałka w prawo 43"/>
          <p:cNvSpPr/>
          <p:nvPr/>
        </p:nvSpPr>
        <p:spPr>
          <a:xfrm>
            <a:off x="5000628" y="4857760"/>
            <a:ext cx="500066" cy="285752"/>
          </a:xfrm>
          <a:prstGeom prst="rightArrow">
            <a:avLst/>
          </a:prstGeom>
          <a:solidFill>
            <a:srgbClr val="28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142844" y="1285860"/>
            <a:ext cx="8715436" cy="2357454"/>
          </a:xfrm>
          <a:prstGeom prst="roundRect">
            <a:avLst/>
          </a:prstGeom>
          <a:solidFill>
            <a:srgbClr val="28BEB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0" y="285728"/>
            <a:ext cx="9144000" cy="642942"/>
          </a:xfrm>
          <a:prstGeom prst="rect">
            <a:avLst/>
          </a:prstGeom>
          <a:solidFill>
            <a:srgbClr val="28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14282" y="28572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>
                    <a:lumMod val="50000"/>
                  </a:schemeClr>
                </a:solidFill>
                <a:latin typeface="Bauhaus 93" pitchFamily="82" charset="0"/>
              </a:rPr>
              <a:t>KLAD</a:t>
            </a:r>
          </a:p>
        </p:txBody>
      </p:sp>
      <p:sp>
        <p:nvSpPr>
          <p:cNvPr id="12" name="Prostokąt 11"/>
          <p:cNvSpPr/>
          <p:nvPr/>
        </p:nvSpPr>
        <p:spPr>
          <a:xfrm rot="2700000">
            <a:off x="4350991" y="486616"/>
            <a:ext cx="45719" cy="2020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214282" y="1214422"/>
            <a:ext cx="8786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600" b="1" dirty="0" smtClean="0">
                <a:latin typeface="Arial" pitchFamily="34" charset="0"/>
                <a:cs typeface="Arial" pitchFamily="34" charset="0"/>
              </a:rPr>
              <a:t>Kład przesunięty 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– obrócenie płaszczyzny przekroju o 90° lecz jego zarys znajduje się poza przedmiotem przesunięty wzdłuż linii przekroju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Dom\Desktop\Bez tytułu.png"/>
          <p:cNvPicPr>
            <a:picLocks noChangeAspect="1" noChangeArrowheads="1"/>
          </p:cNvPicPr>
          <p:nvPr/>
        </p:nvPicPr>
        <p:blipFill>
          <a:blip r:embed="rId2"/>
          <a:srcRect r="51839" b="59585"/>
          <a:stretch>
            <a:fillRect/>
          </a:stretch>
        </p:blipFill>
        <p:spPr bwMode="auto">
          <a:xfrm>
            <a:off x="5214942" y="4286256"/>
            <a:ext cx="3721099" cy="1204910"/>
          </a:xfrm>
          <a:prstGeom prst="rect">
            <a:avLst/>
          </a:prstGeom>
          <a:noFill/>
        </p:spPr>
      </p:pic>
      <p:sp>
        <p:nvSpPr>
          <p:cNvPr id="44" name="Strzałka w prawo 43"/>
          <p:cNvSpPr/>
          <p:nvPr/>
        </p:nvSpPr>
        <p:spPr>
          <a:xfrm>
            <a:off x="4929190" y="4857760"/>
            <a:ext cx="500066" cy="285752"/>
          </a:xfrm>
          <a:prstGeom prst="rightArrow">
            <a:avLst/>
          </a:prstGeom>
          <a:solidFill>
            <a:srgbClr val="28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3" name="Łącznik prosty 32"/>
          <p:cNvCxnSpPr/>
          <p:nvPr/>
        </p:nvCxnSpPr>
        <p:spPr>
          <a:xfrm rot="5400000" flipH="1" flipV="1">
            <a:off x="156815" y="5081348"/>
            <a:ext cx="1143008" cy="10715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 rot="5400000" flipH="1" flipV="1">
            <a:off x="3728715" y="5081348"/>
            <a:ext cx="1143008" cy="10715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192534" y="6188637"/>
            <a:ext cx="360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>
            <a:off x="1264104" y="5045629"/>
            <a:ext cx="360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/>
          <p:cNvCxnSpPr/>
          <p:nvPr/>
        </p:nvCxnSpPr>
        <p:spPr>
          <a:xfrm rot="5400000" flipH="1" flipV="1">
            <a:off x="2907178" y="4759877"/>
            <a:ext cx="2286016" cy="5715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/>
          <p:cNvCxnSpPr/>
          <p:nvPr/>
        </p:nvCxnSpPr>
        <p:spPr>
          <a:xfrm rot="16200000" flipV="1">
            <a:off x="4014467" y="4224092"/>
            <a:ext cx="1143008" cy="500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39"/>
          <p:cNvCxnSpPr/>
          <p:nvPr/>
        </p:nvCxnSpPr>
        <p:spPr>
          <a:xfrm>
            <a:off x="714348" y="3929066"/>
            <a:ext cx="360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40"/>
          <p:cNvCxnSpPr/>
          <p:nvPr/>
        </p:nvCxnSpPr>
        <p:spPr>
          <a:xfrm rot="5400000" flipH="1" flipV="1">
            <a:off x="-700441" y="4795596"/>
            <a:ext cx="2286016" cy="500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/>
          <p:cNvCxnSpPr/>
          <p:nvPr/>
        </p:nvCxnSpPr>
        <p:spPr>
          <a:xfrm rot="16200000" flipV="1">
            <a:off x="406848" y="4188373"/>
            <a:ext cx="1143008" cy="5715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zaokrąglony 21"/>
          <p:cNvSpPr/>
          <p:nvPr/>
        </p:nvSpPr>
        <p:spPr>
          <a:xfrm>
            <a:off x="428596" y="3500438"/>
            <a:ext cx="6858048" cy="2571768"/>
          </a:xfrm>
          <a:prstGeom prst="roundRect">
            <a:avLst/>
          </a:prstGeom>
          <a:solidFill>
            <a:srgbClr val="28BEB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zaokrąglony 14"/>
          <p:cNvSpPr/>
          <p:nvPr/>
        </p:nvSpPr>
        <p:spPr>
          <a:xfrm>
            <a:off x="214282" y="1142984"/>
            <a:ext cx="8715436" cy="1785950"/>
          </a:xfrm>
          <a:prstGeom prst="roundRect">
            <a:avLst/>
          </a:prstGeom>
          <a:solidFill>
            <a:srgbClr val="28BEB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285728"/>
            <a:ext cx="9144000" cy="642942"/>
          </a:xfrm>
          <a:prstGeom prst="rect">
            <a:avLst/>
          </a:prstGeom>
          <a:solidFill>
            <a:srgbClr val="28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14282" y="28572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Bauhaus 93" pitchFamily="82" charset="0"/>
              </a:rPr>
              <a:t>KLAD I PRZEKRÓJ</a:t>
            </a:r>
          </a:p>
        </p:txBody>
      </p:sp>
      <p:sp>
        <p:nvSpPr>
          <p:cNvPr id="12" name="Prostokąt 11"/>
          <p:cNvSpPr/>
          <p:nvPr/>
        </p:nvSpPr>
        <p:spPr>
          <a:xfrm rot="2700000">
            <a:off x="3136544" y="486615"/>
            <a:ext cx="45719" cy="202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357158" y="1285860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Arial" pitchFamily="34" charset="0"/>
                <a:cs typeface="Arial" pitchFamily="34" charset="0"/>
              </a:rPr>
              <a:t>WAŻNE</a:t>
            </a:r>
          </a:p>
          <a:p>
            <a:pPr algn="just"/>
            <a:r>
              <a:rPr lang="pl-PL" sz="3600" dirty="0" smtClean="0">
                <a:latin typeface="Arial" pitchFamily="34" charset="0"/>
                <a:cs typeface="Arial" pitchFamily="34" charset="0"/>
              </a:rPr>
              <a:t>Jaka jest różnica między kładem </a:t>
            </a:r>
            <a:br>
              <a:rPr lang="pl-PL" sz="3600" dirty="0" smtClean="0">
                <a:latin typeface="Arial" pitchFamily="34" charset="0"/>
                <a:cs typeface="Arial" pitchFamily="34" charset="0"/>
              </a:rPr>
            </a:br>
            <a:r>
              <a:rPr lang="pl-PL" sz="3600" dirty="0" smtClean="0">
                <a:latin typeface="Arial" pitchFamily="34" charset="0"/>
                <a:cs typeface="Arial" pitchFamily="34" charset="0"/>
              </a:rPr>
              <a:t>i przekrojem?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500034" y="3571876"/>
            <a:ext cx="6572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600" dirty="0" smtClean="0">
                <a:latin typeface="Arial" pitchFamily="34" charset="0"/>
                <a:cs typeface="Arial" pitchFamily="34" charset="0"/>
              </a:rPr>
              <a:t>Kład nie jest rzutem, dlatego </a:t>
            </a:r>
            <a:br>
              <a:rPr lang="pl-PL" sz="3600" dirty="0" smtClean="0">
                <a:latin typeface="Arial" pitchFamily="34" charset="0"/>
                <a:cs typeface="Arial" pitchFamily="34" charset="0"/>
              </a:rPr>
            </a:br>
            <a:r>
              <a:rPr lang="pl-PL" sz="3600" dirty="0" smtClean="0">
                <a:latin typeface="Arial" pitchFamily="34" charset="0"/>
                <a:cs typeface="Arial" pitchFamily="34" charset="0"/>
              </a:rPr>
              <a:t>w kładach nie występują zarysy przedmiotu znajdującego się za płaszczyzną przekroju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4" descr="C:\Users\Dom\Desktop\Obraz1.png"/>
          <p:cNvPicPr>
            <a:picLocks noChangeAspect="1" noChangeArrowheads="1"/>
          </p:cNvPicPr>
          <p:nvPr/>
        </p:nvPicPr>
        <p:blipFill>
          <a:blip r:embed="rId2"/>
          <a:srcRect t="5260" b="6643"/>
          <a:stretch>
            <a:fillRect/>
          </a:stretch>
        </p:blipFill>
        <p:spPr bwMode="auto">
          <a:xfrm>
            <a:off x="7500958" y="3071810"/>
            <a:ext cx="1285884" cy="3619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zaokrąglony 18"/>
          <p:cNvSpPr/>
          <p:nvPr/>
        </p:nvSpPr>
        <p:spPr>
          <a:xfrm>
            <a:off x="214282" y="1142984"/>
            <a:ext cx="8643998" cy="1285884"/>
          </a:xfrm>
          <a:prstGeom prst="roundRect">
            <a:avLst/>
          </a:prstGeom>
          <a:solidFill>
            <a:srgbClr val="28BEB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0" y="285728"/>
            <a:ext cx="9144000" cy="642942"/>
          </a:xfrm>
          <a:prstGeom prst="rect">
            <a:avLst/>
          </a:prstGeom>
          <a:solidFill>
            <a:srgbClr val="28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>
                <a:solidFill>
                  <a:schemeClr val="tx1"/>
                </a:solidFill>
                <a:latin typeface="Bauhaus 93" pitchFamily="82" charset="0"/>
              </a:rPr>
              <a:t>PRZEKROJE </a:t>
            </a:r>
            <a:endParaRPr lang="pl-PL" sz="3600" dirty="0">
              <a:solidFill>
                <a:schemeClr val="tx1"/>
              </a:solidFill>
              <a:latin typeface="Bauhaus 93" pitchFamily="82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214282" y="1142984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600" dirty="0" smtClean="0">
                <a:latin typeface="Arial" pitchFamily="34" charset="0"/>
                <a:cs typeface="Arial" pitchFamily="34" charset="0"/>
              </a:rPr>
              <a:t>Zadanie </a:t>
            </a:r>
          </a:p>
          <a:p>
            <a:pPr algn="just"/>
            <a:r>
              <a:rPr lang="pl-PL" sz="3600" dirty="0" smtClean="0">
                <a:latin typeface="Arial" pitchFamily="34" charset="0"/>
                <a:cs typeface="Arial" pitchFamily="34" charset="0"/>
              </a:rPr>
              <a:t>Wykreśl przekroje następujących brył: 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643182"/>
            <a:ext cx="557820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/>
          <a:srcRect b="11406"/>
          <a:stretch>
            <a:fillRect/>
          </a:stretch>
        </p:blipFill>
        <p:spPr bwMode="auto">
          <a:xfrm>
            <a:off x="1357290" y="4857760"/>
            <a:ext cx="278608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786322"/>
            <a:ext cx="2928958" cy="12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zaokrąglony 18"/>
          <p:cNvSpPr/>
          <p:nvPr/>
        </p:nvSpPr>
        <p:spPr>
          <a:xfrm>
            <a:off x="214282" y="1142984"/>
            <a:ext cx="8643998" cy="2286016"/>
          </a:xfrm>
          <a:prstGeom prst="roundRect">
            <a:avLst/>
          </a:prstGeom>
          <a:solidFill>
            <a:srgbClr val="28BEB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0" y="285728"/>
            <a:ext cx="9144000" cy="642942"/>
          </a:xfrm>
          <a:prstGeom prst="rect">
            <a:avLst/>
          </a:prstGeom>
          <a:solidFill>
            <a:srgbClr val="28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>
                <a:solidFill>
                  <a:schemeClr val="tx1"/>
                </a:solidFill>
                <a:latin typeface="Bauhaus 93" pitchFamily="82" charset="0"/>
              </a:rPr>
              <a:t>PRZEKROJE ZIELENI</a:t>
            </a:r>
            <a:endParaRPr lang="pl-PL" sz="3600" dirty="0">
              <a:solidFill>
                <a:schemeClr val="tx1"/>
              </a:solidFill>
              <a:latin typeface="Bauhaus 93" pitchFamily="82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214282" y="1142984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600" dirty="0" smtClean="0">
                <a:latin typeface="Arial" pitchFamily="34" charset="0"/>
                <a:cs typeface="Arial" pitchFamily="34" charset="0"/>
              </a:rPr>
              <a:t>Przekroje są przydatne także </a:t>
            </a:r>
            <a:br>
              <a:rPr lang="pl-PL" sz="3600" dirty="0" smtClean="0">
                <a:latin typeface="Arial" pitchFamily="34" charset="0"/>
                <a:cs typeface="Arial" pitchFamily="34" charset="0"/>
              </a:rPr>
            </a:br>
            <a:r>
              <a:rPr lang="pl-PL" sz="3600" dirty="0" smtClean="0">
                <a:latin typeface="Arial" pitchFamily="34" charset="0"/>
                <a:cs typeface="Arial" pitchFamily="34" charset="0"/>
              </a:rPr>
              <a:t>w opracowywaniu projektów zieleni. Z ich pomocą możemy pokazać wysokość roślin i ukształtowanie terenu. 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269" y="3929066"/>
            <a:ext cx="8399463" cy="2209800"/>
          </a:xfrm>
          <a:prstGeom prst="rect">
            <a:avLst/>
          </a:prstGeom>
          <a:noFill/>
          <a:ln w="57150">
            <a:solidFill>
              <a:srgbClr val="28BEBE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285728"/>
            <a:ext cx="9144000" cy="642942"/>
          </a:xfrm>
          <a:prstGeom prst="rect">
            <a:avLst/>
          </a:prstGeom>
          <a:solidFill>
            <a:srgbClr val="28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14282" y="285729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Bauhaus 93" pitchFamily="82" charset="0"/>
              </a:rPr>
              <a:t>RZUT CZY PRZEKRÓJ?</a:t>
            </a:r>
          </a:p>
          <a:p>
            <a:pPr algn="ctr"/>
            <a:endParaRPr lang="pl-PL" sz="2000" dirty="0" smtClean="0">
              <a:latin typeface="Bauhaus 93" pitchFamily="82" charset="0"/>
            </a:endParaRPr>
          </a:p>
        </p:txBody>
      </p:sp>
      <p:pic>
        <p:nvPicPr>
          <p:cNvPr id="1026" name="Picture 2" descr="C:\Users\Dom\Desktop\szpulaaks.jpg"/>
          <p:cNvPicPr>
            <a:picLocks noChangeAspect="1" noChangeArrowheads="1"/>
          </p:cNvPicPr>
          <p:nvPr/>
        </p:nvPicPr>
        <p:blipFill>
          <a:blip r:embed="rId2"/>
          <a:srcRect b="16941"/>
          <a:stretch>
            <a:fillRect/>
          </a:stretch>
        </p:blipFill>
        <p:spPr bwMode="auto">
          <a:xfrm>
            <a:off x="1643042" y="2357430"/>
            <a:ext cx="3856061" cy="3143272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-785850" y="578645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i="1" dirty="0" smtClean="0"/>
              <a:t>Rys. rzut aksonometryczny bryły</a:t>
            </a:r>
            <a:endParaRPr lang="pl-PL" sz="3600" i="1" dirty="0"/>
          </a:p>
        </p:txBody>
      </p:sp>
      <p:pic>
        <p:nvPicPr>
          <p:cNvPr id="1027" name="Picture 3" descr="C:\Users\Dom\Desktop\image_gallery.png"/>
          <p:cNvPicPr>
            <a:picLocks noChangeAspect="1" noChangeArrowheads="1"/>
          </p:cNvPicPr>
          <p:nvPr/>
        </p:nvPicPr>
        <p:blipFill>
          <a:blip r:embed="rId3"/>
          <a:srcRect l="10156" r="72266"/>
          <a:stretch>
            <a:fillRect/>
          </a:stretch>
        </p:blipFill>
        <p:spPr bwMode="auto">
          <a:xfrm>
            <a:off x="7500958" y="1142984"/>
            <a:ext cx="1428760" cy="5397500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142844" y="1142984"/>
            <a:ext cx="6786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Jaka jest różnica między rzutem bryły, a jej przekrojem? </a:t>
            </a:r>
          </a:p>
          <a:p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285728"/>
            <a:ext cx="9144000" cy="642942"/>
          </a:xfrm>
          <a:prstGeom prst="rect">
            <a:avLst/>
          </a:prstGeom>
          <a:solidFill>
            <a:srgbClr val="28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14282" y="285728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>
                    <a:lumMod val="50000"/>
                  </a:schemeClr>
                </a:solidFill>
                <a:latin typeface="Bauhaus 93" pitchFamily="82" charset="0"/>
              </a:rPr>
              <a:t>RZUT CZY PRZEKRÓJ?</a:t>
            </a:r>
          </a:p>
          <a:p>
            <a:pPr algn="ctr"/>
            <a:endParaRPr lang="pl-PL" sz="2000" dirty="0" smtClean="0">
              <a:latin typeface="Bauhaus 93" pitchFamily="82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85720" y="1142984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600" b="1" dirty="0" smtClean="0"/>
              <a:t>Rzut prostokątny </a:t>
            </a:r>
            <a:r>
              <a:rPr lang="pl-PL" sz="3600" dirty="0" smtClean="0"/>
              <a:t>pozwala zobrazować kształt zewnętrzny rysowanego elementu</a:t>
            </a:r>
            <a:endParaRPr lang="pl-PL" sz="3600" dirty="0"/>
          </a:p>
        </p:txBody>
      </p:sp>
      <p:pic>
        <p:nvPicPr>
          <p:cNvPr id="9" name="Picture 2" descr="C:\Users\Dom\Desktop\szpulaaks.jpg"/>
          <p:cNvPicPr>
            <a:picLocks noChangeAspect="1" noChangeArrowheads="1"/>
          </p:cNvPicPr>
          <p:nvPr/>
        </p:nvPicPr>
        <p:blipFill>
          <a:blip r:embed="rId2"/>
          <a:srcRect l="24084" r="24043" b="16941"/>
          <a:stretch>
            <a:fillRect/>
          </a:stretch>
        </p:blipFill>
        <p:spPr bwMode="auto">
          <a:xfrm>
            <a:off x="285720" y="2643182"/>
            <a:ext cx="2000264" cy="3143272"/>
          </a:xfrm>
          <a:prstGeom prst="rect">
            <a:avLst/>
          </a:prstGeom>
          <a:noFill/>
        </p:spPr>
      </p:pic>
      <p:sp>
        <p:nvSpPr>
          <p:cNvPr id="10" name="Strzałka w prawo 9"/>
          <p:cNvSpPr/>
          <p:nvPr/>
        </p:nvSpPr>
        <p:spPr>
          <a:xfrm>
            <a:off x="2143108" y="3929066"/>
            <a:ext cx="1928826" cy="714380"/>
          </a:xfrm>
          <a:prstGeom prst="rightArrow">
            <a:avLst/>
          </a:prstGeom>
          <a:solidFill>
            <a:srgbClr val="28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11"/>
          <p:cNvCxnSpPr/>
          <p:nvPr/>
        </p:nvCxnSpPr>
        <p:spPr>
          <a:xfrm rot="5400000">
            <a:off x="4643438" y="4500570"/>
            <a:ext cx="400052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4286248" y="4286256"/>
            <a:ext cx="457203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a 14"/>
          <p:cNvSpPr/>
          <p:nvPr/>
        </p:nvSpPr>
        <p:spPr>
          <a:xfrm>
            <a:off x="4786314" y="4643446"/>
            <a:ext cx="1440000" cy="14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5357818" y="5286388"/>
            <a:ext cx="288000" cy="28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chemat blokowy: proces 16"/>
          <p:cNvSpPr/>
          <p:nvPr/>
        </p:nvSpPr>
        <p:spPr>
          <a:xfrm>
            <a:off x="4857752" y="2500306"/>
            <a:ext cx="1440000" cy="3600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proces 17"/>
          <p:cNvSpPr/>
          <p:nvPr/>
        </p:nvSpPr>
        <p:spPr>
          <a:xfrm>
            <a:off x="4857752" y="3786190"/>
            <a:ext cx="1440000" cy="3600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5357818" y="2857496"/>
            <a:ext cx="42862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chemat blokowy: proces 19"/>
          <p:cNvSpPr/>
          <p:nvPr/>
        </p:nvSpPr>
        <p:spPr>
          <a:xfrm>
            <a:off x="7072330" y="2500306"/>
            <a:ext cx="1440000" cy="3600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chemat blokowy: proces 20"/>
          <p:cNvSpPr/>
          <p:nvPr/>
        </p:nvSpPr>
        <p:spPr>
          <a:xfrm>
            <a:off x="7072330" y="3786190"/>
            <a:ext cx="1440000" cy="3600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7572396" y="2857496"/>
            <a:ext cx="42862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285728"/>
            <a:ext cx="9144000" cy="642942"/>
          </a:xfrm>
          <a:prstGeom prst="rect">
            <a:avLst/>
          </a:prstGeom>
          <a:solidFill>
            <a:srgbClr val="28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14282" y="285728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>
                    <a:lumMod val="50000"/>
                  </a:schemeClr>
                </a:solidFill>
                <a:latin typeface="Bauhaus 93" pitchFamily="82" charset="0"/>
              </a:rPr>
              <a:t>RZUT CZY PRZEKRÓJ?</a:t>
            </a:r>
          </a:p>
          <a:p>
            <a:pPr algn="ctr"/>
            <a:endParaRPr lang="pl-PL" sz="2000" dirty="0" smtClean="0">
              <a:latin typeface="Bauhaus 93" pitchFamily="82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85720" y="1142984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600" b="1" dirty="0" smtClean="0"/>
              <a:t>Przekrój</a:t>
            </a:r>
            <a:r>
              <a:rPr lang="pl-PL" sz="3600" dirty="0" smtClean="0"/>
              <a:t> pozwala pokazać budowę wnętrza danego elementu</a:t>
            </a:r>
            <a:endParaRPr lang="pl-PL" sz="3600" dirty="0"/>
          </a:p>
        </p:txBody>
      </p:sp>
      <p:pic>
        <p:nvPicPr>
          <p:cNvPr id="2051" name="Picture 3" descr="C:\Users\Dom\Desktop\szpula.jpg"/>
          <p:cNvPicPr>
            <a:picLocks noChangeAspect="1" noChangeArrowheads="1"/>
          </p:cNvPicPr>
          <p:nvPr/>
        </p:nvPicPr>
        <p:blipFill>
          <a:blip r:embed="rId2"/>
          <a:srcRect l="19757" t="2348" r="21761" b="20165"/>
          <a:stretch>
            <a:fillRect/>
          </a:stretch>
        </p:blipFill>
        <p:spPr bwMode="auto">
          <a:xfrm>
            <a:off x="6143636" y="2357430"/>
            <a:ext cx="2571768" cy="3600000"/>
          </a:xfrm>
          <a:prstGeom prst="rect">
            <a:avLst/>
          </a:prstGeom>
          <a:noFill/>
        </p:spPr>
      </p:pic>
      <p:pic>
        <p:nvPicPr>
          <p:cNvPr id="2052" name="Picture 4" descr="C:\Users\Dom\Desktop\szpulaaks.jpg"/>
          <p:cNvPicPr>
            <a:picLocks noChangeAspect="1" noChangeArrowheads="1"/>
          </p:cNvPicPr>
          <p:nvPr/>
        </p:nvPicPr>
        <p:blipFill>
          <a:blip r:embed="rId3"/>
          <a:srcRect l="24535" t="2083" r="24349" b="18750"/>
          <a:stretch>
            <a:fillRect/>
          </a:stretch>
        </p:blipFill>
        <p:spPr bwMode="auto">
          <a:xfrm>
            <a:off x="285720" y="2357430"/>
            <a:ext cx="2368421" cy="3600000"/>
          </a:xfrm>
          <a:prstGeom prst="rect">
            <a:avLst/>
          </a:prstGeom>
          <a:noFill/>
        </p:spPr>
      </p:pic>
      <p:pic>
        <p:nvPicPr>
          <p:cNvPr id="2053" name="Picture 5" descr="C:\Users\Dom\Desktop\szpulaprz.jpg"/>
          <p:cNvPicPr>
            <a:picLocks noChangeAspect="1" noChangeArrowheads="1"/>
          </p:cNvPicPr>
          <p:nvPr/>
        </p:nvPicPr>
        <p:blipFill>
          <a:blip r:embed="rId4"/>
          <a:srcRect b="6559"/>
          <a:stretch>
            <a:fillRect/>
          </a:stretch>
        </p:blipFill>
        <p:spPr bwMode="auto">
          <a:xfrm>
            <a:off x="3000364" y="2357430"/>
            <a:ext cx="2808000" cy="3600000"/>
          </a:xfrm>
          <a:prstGeom prst="rect">
            <a:avLst/>
          </a:prstGeom>
          <a:noFill/>
        </p:spPr>
      </p:pic>
      <p:sp>
        <p:nvSpPr>
          <p:cNvPr id="23" name="Strzałka w prawo 22"/>
          <p:cNvSpPr/>
          <p:nvPr/>
        </p:nvSpPr>
        <p:spPr>
          <a:xfrm>
            <a:off x="2428860" y="3857628"/>
            <a:ext cx="928694" cy="428628"/>
          </a:xfrm>
          <a:prstGeom prst="rightArrow">
            <a:avLst/>
          </a:prstGeom>
          <a:solidFill>
            <a:srgbClr val="28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Strzałka w prawo 23"/>
          <p:cNvSpPr/>
          <p:nvPr/>
        </p:nvSpPr>
        <p:spPr>
          <a:xfrm>
            <a:off x="5572132" y="3929066"/>
            <a:ext cx="928694" cy="428628"/>
          </a:xfrm>
          <a:prstGeom prst="rightArrow">
            <a:avLst/>
          </a:prstGeom>
          <a:solidFill>
            <a:srgbClr val="28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0" y="6000768"/>
            <a:ext cx="27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>
                <a:latin typeface="Arial" pitchFamily="34" charset="0"/>
                <a:cs typeface="Arial" pitchFamily="34" charset="0"/>
              </a:rPr>
              <a:t>Rzut </a:t>
            </a:r>
          </a:p>
          <a:p>
            <a:pPr algn="ctr"/>
            <a:r>
              <a:rPr lang="pl-PL" i="1" dirty="0" smtClean="0">
                <a:latin typeface="Arial" pitchFamily="34" charset="0"/>
                <a:cs typeface="Arial" pitchFamily="34" charset="0"/>
              </a:rPr>
              <a:t>aksonometryczny bryły</a:t>
            </a:r>
            <a:endParaRPr lang="pl-PL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2786050" y="600076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>
                <a:latin typeface="Arial" pitchFamily="34" charset="0"/>
                <a:cs typeface="Arial" pitchFamily="34" charset="0"/>
              </a:rPr>
              <a:t>Przecinanie bryły</a:t>
            </a:r>
          </a:p>
          <a:p>
            <a:pPr algn="ctr"/>
            <a:r>
              <a:rPr lang="pl-PL" i="1" dirty="0" smtClean="0">
                <a:latin typeface="Arial" pitchFamily="34" charset="0"/>
                <a:cs typeface="Arial" pitchFamily="34" charset="0"/>
              </a:rPr>
              <a:t>płaszczyzną</a:t>
            </a:r>
            <a:endParaRPr lang="pl-PL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5929322" y="600076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>
                <a:latin typeface="Arial" pitchFamily="34" charset="0"/>
                <a:cs typeface="Arial" pitchFamily="34" charset="0"/>
              </a:rPr>
              <a:t>Przekrój bryły</a:t>
            </a:r>
            <a:endParaRPr lang="pl-PL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zaokrąglony 15"/>
          <p:cNvSpPr/>
          <p:nvPr/>
        </p:nvSpPr>
        <p:spPr>
          <a:xfrm>
            <a:off x="285720" y="1142984"/>
            <a:ext cx="8286808" cy="1214446"/>
          </a:xfrm>
          <a:prstGeom prst="roundRect">
            <a:avLst/>
          </a:prstGeom>
          <a:solidFill>
            <a:srgbClr val="28BE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0" y="2928934"/>
            <a:ext cx="9144000" cy="2857520"/>
          </a:xfrm>
          <a:prstGeom prst="rect">
            <a:avLst/>
          </a:prstGeom>
          <a:solidFill>
            <a:srgbClr val="28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0" y="285728"/>
            <a:ext cx="9144000" cy="642942"/>
          </a:xfrm>
          <a:prstGeom prst="rect">
            <a:avLst/>
          </a:prstGeom>
          <a:solidFill>
            <a:srgbClr val="28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14282" y="28572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Bauhaus 93" pitchFamily="82" charset="0"/>
              </a:rPr>
              <a:t>DEFINICJA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285720" y="1071546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PRZEKRÓJ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– figura płaska powstała po przecięciu bryły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płaszczyzną tnącą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. 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Dom\Desktop\tulejka.jpg"/>
          <p:cNvPicPr>
            <a:picLocks noChangeAspect="1" noChangeArrowheads="1"/>
          </p:cNvPicPr>
          <p:nvPr/>
        </p:nvPicPr>
        <p:blipFill>
          <a:blip r:embed="rId2"/>
          <a:srcRect b="13942"/>
          <a:stretch>
            <a:fillRect/>
          </a:stretch>
        </p:blipFill>
        <p:spPr bwMode="auto">
          <a:xfrm>
            <a:off x="285721" y="3154363"/>
            <a:ext cx="8533982" cy="2346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142844" y="1643050"/>
            <a:ext cx="6858048" cy="3643338"/>
          </a:xfrm>
          <a:prstGeom prst="roundRect">
            <a:avLst/>
          </a:prstGeom>
          <a:solidFill>
            <a:srgbClr val="28BEB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0" y="285728"/>
            <a:ext cx="9144000" cy="642942"/>
          </a:xfrm>
          <a:prstGeom prst="rect">
            <a:avLst/>
          </a:prstGeom>
          <a:solidFill>
            <a:srgbClr val="28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14282" y="28572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Bauhaus 93" pitchFamily="82" charset="0"/>
              </a:rPr>
              <a:t>RODZAJE PRZEKROJÓW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14282" y="1142984"/>
            <a:ext cx="6643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3600" b="1" dirty="0" smtClean="0">
                <a:latin typeface="Arial" pitchFamily="34" charset="0"/>
                <a:cs typeface="Arial" pitchFamily="34" charset="0"/>
              </a:rPr>
              <a:t>WAŻNE</a:t>
            </a:r>
          </a:p>
          <a:p>
            <a:pPr algn="just"/>
            <a:r>
              <a:rPr lang="pl-PL" sz="3600" i="1" dirty="0" smtClean="0">
                <a:latin typeface="Arial" pitchFamily="34" charset="0"/>
                <a:cs typeface="Arial" pitchFamily="34" charset="0"/>
              </a:rPr>
              <a:t>Kształt przekroju jest uzależniony od nachylenia płaszczyzny tnącej i rodzaju bryły, przez którą ona przechodzi. </a:t>
            </a:r>
            <a:endParaRPr lang="pl-PL" sz="3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C:\Users\Dom\Desktop\Obraz1.png"/>
          <p:cNvPicPr>
            <a:picLocks noChangeAspect="1" noChangeArrowheads="1"/>
          </p:cNvPicPr>
          <p:nvPr/>
        </p:nvPicPr>
        <p:blipFill>
          <a:blip r:embed="rId2"/>
          <a:srcRect t="5260" b="6643"/>
          <a:stretch>
            <a:fillRect/>
          </a:stretch>
        </p:blipFill>
        <p:spPr bwMode="auto">
          <a:xfrm>
            <a:off x="7143768" y="1571612"/>
            <a:ext cx="1700211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0" y="1071546"/>
            <a:ext cx="6858048" cy="2928958"/>
          </a:xfrm>
          <a:prstGeom prst="roundRect">
            <a:avLst/>
          </a:prstGeom>
          <a:solidFill>
            <a:srgbClr val="28BEB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0" y="285728"/>
            <a:ext cx="9144000" cy="642942"/>
          </a:xfrm>
          <a:prstGeom prst="rect">
            <a:avLst/>
          </a:prstGeom>
          <a:solidFill>
            <a:srgbClr val="28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14282" y="28572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>
                    <a:lumMod val="50000"/>
                  </a:schemeClr>
                </a:solidFill>
                <a:latin typeface="Bauhaus 93" pitchFamily="82" charset="0"/>
              </a:rPr>
              <a:t>RODZAJE PRZEKROJÓW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14282" y="1142984"/>
            <a:ext cx="6643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Arial" pitchFamily="34" charset="0"/>
                <a:cs typeface="Arial" pitchFamily="34" charset="0"/>
              </a:rPr>
              <a:t>WAŻNE</a:t>
            </a:r>
          </a:p>
          <a:p>
            <a:pPr algn="just"/>
            <a:r>
              <a:rPr lang="pl-PL" sz="3600" i="1" dirty="0" smtClean="0">
                <a:latin typeface="Arial" pitchFamily="34" charset="0"/>
                <a:cs typeface="Arial" pitchFamily="34" charset="0"/>
              </a:rPr>
              <a:t>W szczególnych przypadkach można załamywać płaszczyzny przekroju, tak aby pokazać większą część szczegółów. </a:t>
            </a:r>
            <a:endParaRPr lang="pl-PL" sz="3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C:\Users\Dom\Desktop\Obraz1.png"/>
          <p:cNvPicPr>
            <a:picLocks noChangeAspect="1" noChangeArrowheads="1"/>
          </p:cNvPicPr>
          <p:nvPr/>
        </p:nvPicPr>
        <p:blipFill>
          <a:blip r:embed="rId2"/>
          <a:srcRect t="5260" b="6643"/>
          <a:stretch>
            <a:fillRect/>
          </a:stretch>
        </p:blipFill>
        <p:spPr bwMode="auto">
          <a:xfrm>
            <a:off x="7143768" y="1571612"/>
            <a:ext cx="1700211" cy="478634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000100" y="4071942"/>
            <a:ext cx="5000660" cy="2580514"/>
          </a:xfrm>
          <a:prstGeom prst="rect">
            <a:avLst/>
          </a:prstGeom>
          <a:noFill/>
          <a:ln w="57150">
            <a:solidFill>
              <a:srgbClr val="28BEBE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>
            <a:off x="285720" y="1214422"/>
            <a:ext cx="8572560" cy="1714512"/>
          </a:xfrm>
          <a:prstGeom prst="roundRect">
            <a:avLst/>
          </a:prstGeom>
          <a:solidFill>
            <a:srgbClr val="28BE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0" y="285728"/>
            <a:ext cx="9144000" cy="642942"/>
          </a:xfrm>
          <a:prstGeom prst="rect">
            <a:avLst/>
          </a:prstGeom>
          <a:solidFill>
            <a:srgbClr val="28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14282" y="28572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>
                    <a:lumMod val="50000"/>
                  </a:schemeClr>
                </a:solidFill>
                <a:latin typeface="Bauhaus 93" pitchFamily="82" charset="0"/>
              </a:rPr>
              <a:t>RODZAJE PRZEKROJÓW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14282" y="1214422"/>
            <a:ext cx="8643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600" b="1" dirty="0" smtClean="0">
                <a:latin typeface="Arial" pitchFamily="34" charset="0"/>
                <a:cs typeface="Arial" pitchFamily="34" charset="0"/>
              </a:rPr>
              <a:t>Przekrój poprzeczny 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– płaszczyzna tnąca jest prostopadła do poziomu i równoległa do krótszego boku.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00034" y="3071810"/>
            <a:ext cx="3639875" cy="3600000"/>
          </a:xfrm>
          <a:prstGeom prst="rect">
            <a:avLst/>
          </a:prstGeom>
          <a:noFill/>
          <a:ln w="38100">
            <a:solidFill>
              <a:srgbClr val="28BEBE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t="19844" b="11805"/>
          <a:stretch>
            <a:fillRect/>
          </a:stretch>
        </p:blipFill>
        <p:spPr bwMode="auto">
          <a:xfrm>
            <a:off x="4786314" y="3214686"/>
            <a:ext cx="3480000" cy="2214578"/>
          </a:xfrm>
          <a:prstGeom prst="rect">
            <a:avLst/>
          </a:prstGeom>
          <a:noFill/>
          <a:ln w="57150">
            <a:solidFill>
              <a:srgbClr val="28BEBE"/>
            </a:solidFill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4214810" y="5429264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i="1" dirty="0" smtClean="0">
                <a:latin typeface="Arial" pitchFamily="34" charset="0"/>
                <a:cs typeface="Arial" pitchFamily="34" charset="0"/>
              </a:rPr>
              <a:t>Rys. Umiejscowienie płaszczyzny tnącej i widok przekroju </a:t>
            </a:r>
            <a:endParaRPr lang="pl-PL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>
            <a:off x="285720" y="1214422"/>
            <a:ext cx="8572560" cy="1714512"/>
          </a:xfrm>
          <a:prstGeom prst="roundRect">
            <a:avLst/>
          </a:prstGeom>
          <a:solidFill>
            <a:srgbClr val="28BE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0" y="285728"/>
            <a:ext cx="9144000" cy="642942"/>
          </a:xfrm>
          <a:prstGeom prst="rect">
            <a:avLst/>
          </a:prstGeom>
          <a:solidFill>
            <a:srgbClr val="28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14282" y="28572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>
                    <a:lumMod val="50000"/>
                  </a:schemeClr>
                </a:solidFill>
                <a:latin typeface="Bauhaus 93" pitchFamily="82" charset="0"/>
              </a:rPr>
              <a:t>RODZAJE PRZEKROJÓW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14282" y="1214422"/>
            <a:ext cx="8643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600" b="1" dirty="0" smtClean="0">
                <a:latin typeface="Arial" pitchFamily="34" charset="0"/>
                <a:cs typeface="Arial" pitchFamily="34" charset="0"/>
              </a:rPr>
              <a:t>Przekrój podłużny 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– płaszczyzna tnąca jest prostopadła do poziomu i równoległa do dłuższego boku.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332" r="12016"/>
          <a:stretch>
            <a:fillRect/>
          </a:stretch>
        </p:blipFill>
        <p:spPr bwMode="auto">
          <a:xfrm>
            <a:off x="285720" y="3071810"/>
            <a:ext cx="3929090" cy="3600000"/>
          </a:xfrm>
          <a:prstGeom prst="rect">
            <a:avLst/>
          </a:prstGeom>
          <a:noFill/>
          <a:ln w="57150">
            <a:solidFill>
              <a:srgbClr val="28BEBE"/>
            </a:solidFill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4214810" y="5429264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i="1" dirty="0" smtClean="0">
                <a:latin typeface="Arial" pitchFamily="34" charset="0"/>
                <a:cs typeface="Arial" pitchFamily="34" charset="0"/>
              </a:rPr>
              <a:t>Rys. Umiejscowienie płaszczyzny tnącej i widok przekroju </a:t>
            </a:r>
            <a:endParaRPr lang="pl-PL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t="12508" b="9316"/>
          <a:stretch>
            <a:fillRect/>
          </a:stretch>
        </p:blipFill>
        <p:spPr bwMode="auto">
          <a:xfrm>
            <a:off x="4500562" y="3429000"/>
            <a:ext cx="4162451" cy="1785950"/>
          </a:xfrm>
          <a:prstGeom prst="rect">
            <a:avLst/>
          </a:prstGeom>
          <a:noFill/>
          <a:ln w="57150">
            <a:solidFill>
              <a:srgbClr val="28BEBE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353</Words>
  <Application>Microsoft Office PowerPoint</Application>
  <PresentationFormat>Pokaz na ekranie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ZASADY WYKONYWANIA  PRZEKROJÓW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WYKONYWANIA  PRZEKROJÓW</dc:title>
  <dc:creator>Dom</dc:creator>
  <cp:lastModifiedBy>Dom</cp:lastModifiedBy>
  <cp:revision>34</cp:revision>
  <dcterms:created xsi:type="dcterms:W3CDTF">2018-04-12T16:26:46Z</dcterms:created>
  <dcterms:modified xsi:type="dcterms:W3CDTF">2018-07-04T07:59:09Z</dcterms:modified>
</cp:coreProperties>
</file>